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1" r:id="rId18"/>
    <p:sldId id="311" r:id="rId19"/>
    <p:sldId id="297" r:id="rId20"/>
    <p:sldId id="331" r:id="rId21"/>
    <p:sldId id="327" r:id="rId22"/>
    <p:sldId id="312" r:id="rId23"/>
    <p:sldId id="300" r:id="rId24"/>
    <p:sldId id="328" r:id="rId25"/>
    <p:sldId id="330" r:id="rId26"/>
    <p:sldId id="329" r:id="rId27"/>
    <p:sldId id="332" r:id="rId28"/>
    <p:sldId id="333" r:id="rId29"/>
    <p:sldId id="279" r:id="rId30"/>
    <p:sldId id="324" r:id="rId31"/>
    <p:sldId id="283" r:id="rId32"/>
    <p:sldId id="290" r:id="rId33"/>
    <p:sldId id="264" r:id="rId34"/>
    <p:sldId id="284" r:id="rId35"/>
    <p:sldId id="285" r:id="rId36"/>
    <p:sldId id="306" r:id="rId37"/>
    <p:sldId id="289" r:id="rId38"/>
    <p:sldId id="272" r:id="rId39"/>
    <p:sldId id="287" r:id="rId40"/>
    <p:sldId id="291" r:id="rId41"/>
    <p:sldId id="294" r:id="rId42"/>
    <p:sldId id="295" r:id="rId43"/>
    <p:sldId id="296" r:id="rId44"/>
    <p:sldId id="293" r:id="rId45"/>
    <p:sldId id="280" r:id="rId46"/>
    <p:sldId id="301" r:id="rId47"/>
    <p:sldId id="302" r:id="rId48"/>
    <p:sldId id="266" r:id="rId49"/>
    <p:sldId id="273" r:id="rId50"/>
    <p:sldId id="269" r:id="rId51"/>
    <p:sldId id="278" r:id="rId52"/>
    <p:sldId id="274" r:id="rId53"/>
    <p:sldId id="265" r:id="rId54"/>
    <p:sldId id="271" r:id="rId55"/>
    <p:sldId id="267" r:id="rId56"/>
    <p:sldId id="262" r:id="rId57"/>
    <p:sldId id="275" r:id="rId58"/>
    <p:sldId id="270" r:id="rId59"/>
    <p:sldId id="315" r:id="rId60"/>
    <p:sldId id="316" r:id="rId61"/>
    <p:sldId id="317" r:id="rId62"/>
    <p:sldId id="318" r:id="rId63"/>
    <p:sldId id="319" r:id="rId64"/>
    <p:sldId id="322" r:id="rId65"/>
    <p:sldId id="325" r:id="rId66"/>
    <p:sldId id="326" r:id="rId67"/>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588" y="330"/>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2016/11/25</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63</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22</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25</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30</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36</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2016/11/25</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2016/11/25</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2016/11/25</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2016/11/25</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确认，返回 </a:t>
              </a:r>
              <a:r>
                <a:rPr lang="en-US" altLang="zh-CN" sz="144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取消，返回 </a:t>
              </a:r>
              <a:r>
                <a:rPr lang="en-US" altLang="zh-CN" sz="144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默认行为是确认</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输入文本信息</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确认，返回用户输入</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取消，返回空值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取消等同确认输入空值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570776" cy="399864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2. </a:t>
              </a:r>
              <a:r>
                <a:rPr lang="zh-CN" altLang="en-US" sz="1444">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命令行中常用</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仅支持 * 和 </a:t>
              </a:r>
              <a:r>
                <a:rPr lang="en-US" altLang="zh-CN" sz="1444">
                  <a:latin typeface="+mn-ea"/>
                  <a:ea typeface="+mn-ea"/>
                  <a:sym typeface="DotumChe" panose="020B0609000101010101" pitchFamily="49" charset="-127"/>
                </a:rPr>
                <a:t>?</a:t>
              </a:r>
            </a:p>
            <a:p>
              <a:pPr eaLnBrk="1" hangingPunct="1">
                <a:spcAft>
                  <a:spcPts val="667"/>
                </a:spcAft>
                <a:defRPr/>
              </a:pPr>
              <a:r>
                <a:rPr lang="en-US" altLang="zh-CN" sz="1444">
                  <a:latin typeface="+mn-ea"/>
                  <a:ea typeface="+mn-ea"/>
                  <a:sym typeface="DotumChe" panose="020B0609000101010101" pitchFamily="49" charset="-127"/>
                </a:rPr>
                <a:t>* glob: </a:t>
              </a:r>
              <a:r>
                <a:rPr lang="zh-CN" altLang="en-US" sz="1444">
                  <a:latin typeface="+mn-ea"/>
                  <a:ea typeface="+mn-ea"/>
                  <a:sym typeface="DotumChe" panose="020B0609000101010101" pitchFamily="49" charset="-127"/>
                </a:rPr>
                <a:t>标记</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默认的文本模式</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glob: </a:t>
              </a:r>
              <a:r>
                <a:rPr lang="zh-CN" altLang="en-US" sz="1444">
                  <a:latin typeface="+mn-ea"/>
                  <a:ea typeface="+mn-ea"/>
                  <a:sym typeface="DotumChe" panose="020B0609000101010101" pitchFamily="49" charset="-127"/>
                </a:rPr>
                <a:t>标记可省略</a:t>
              </a:r>
              <a:endParaRPr lang="en-US" altLang="zh-CN" sz="1444">
                <a:latin typeface="+mn-ea"/>
                <a:ea typeface="+mn-ea"/>
                <a:sym typeface="DotumChe" panose="020B0609000101010101" pitchFamily="49" charset="-127"/>
              </a:endParaRPr>
            </a:p>
            <a:p>
              <a:pPr eaLnBrk="1" hangingPunct="1">
                <a:spcAft>
                  <a:spcPts val="667"/>
                </a:spcAft>
                <a:defRPr/>
              </a:pPr>
              <a:endParaRPr lang="en-US" altLang="zh-CN" sz="1444">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Regular Expression</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功能最强大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应用范围很广泛</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符号语法（见文档）</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regexp</a:t>
              </a:r>
              <a:r>
                <a:rPr lang="en-US" altLang="zh-CN" sz="1440" dirty="0">
                  <a:solidFill>
                    <a:srgbClr val="000000"/>
                  </a:solidFill>
                  <a:latin typeface="+mn-ea"/>
                  <a:ea typeface="+mn-ea"/>
                  <a:sym typeface="DotumChe" panose="020B0609000101010101" pitchFamily="49" charset="-127"/>
                </a:rPr>
                <a:t>: </a:t>
              </a:r>
              <a:r>
                <a:rPr lang="zh-CN" altLang="en-US" sz="1440" dirty="0">
                  <a:solidFill>
                    <a:srgbClr val="000000"/>
                  </a:solidFill>
                  <a:latin typeface="+mn-ea"/>
                  <a:ea typeface="+mn-ea"/>
                  <a:sym typeface="DotumChe" panose="020B0609000101010101" pitchFamily="49" charset="-127"/>
                </a:rPr>
                <a:t>或 </a:t>
              </a:r>
              <a:r>
                <a:rPr lang="en-US" altLang="zh-CN" sz="1440" dirty="0" err="1">
                  <a:solidFill>
                    <a:srgbClr val="000000"/>
                  </a:solidFill>
                  <a:latin typeface="+mn-ea"/>
                  <a:ea typeface="+mn-ea"/>
                  <a:sym typeface="DotumChe" panose="020B0609000101010101" pitchFamily="49" charset="-127"/>
                </a:rPr>
                <a:t>regexpi</a:t>
              </a:r>
              <a:r>
                <a:rPr lang="en-US" altLang="zh-CN" sz="1440" dirty="0">
                  <a:solidFill>
                    <a:srgbClr val="000000"/>
                  </a:solidFill>
                  <a:latin typeface="+mn-ea"/>
                  <a:ea typeface="+mn-ea"/>
                  <a:sym typeface="DotumChe" panose="020B0609000101010101" pitchFamily="49" charset="-127"/>
                </a:rPr>
                <a:t>:</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使用场合很少</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为了处理特殊字符</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exact: </a:t>
              </a:r>
              <a:r>
                <a:rPr lang="zh-CN" altLang="en-US" sz="1333" dirty="0">
                  <a:solidFill>
                    <a:srgbClr val="000000"/>
                  </a:solidFill>
                  <a:latin typeface="+mn-ea"/>
                  <a:ea typeface="+mn-ea"/>
                  <a:sym typeface="DotumChe" panose="020B0609000101010101" pitchFamily="49" charset="-127"/>
                </a:rPr>
                <a:t>标记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regexp</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转义符 </a:t>
              </a:r>
              <a:r>
                <a:rPr lang="en-US" altLang="zh-CN" sz="1333" dirty="0">
                  <a:solidFill>
                    <a:srgbClr val="000000"/>
                  </a:solidFill>
                  <a:latin typeface="+mn-ea"/>
                  <a:ea typeface="+mn-ea"/>
                  <a:sym typeface="DotumChe" panose="020B0609000101010101" pitchFamily="49" charset="-127"/>
                </a:rPr>
                <a:t>\</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时间校准网</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           http://time.tianqi.com/</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 </a:t>
              </a:r>
              <a:r>
                <a:rPr lang="en-US" altLang="zh-CN" sz="1444">
                  <a:solidFill>
                    <a:srgbClr val="D8D8D8"/>
                  </a:solidFill>
                  <a:latin typeface="+mn-ea"/>
                  <a:ea typeface="+mn-ea"/>
                  <a:sym typeface="DotumChe" panose="020B0609000101010101" pitchFamily="49" charset="-127"/>
                </a:rPr>
                <a:t>Globbing </a:t>
              </a:r>
              <a:r>
                <a:rPr lang="zh-CN" altLang="en-US" sz="1444">
                  <a:solidFill>
                    <a:srgbClr val="D8D8D8"/>
                  </a:solidFill>
                  <a:latin typeface="+mn-ea"/>
                  <a:ea typeface="+mn-ea"/>
                  <a:sym typeface="DotumChe" panose="020B0609000101010101" pitchFamily="49" charset="-127"/>
                </a:rPr>
                <a:t>模式验证时间；</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制作脚本用正则表达式验证时间；</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javascript </a:t>
            </a:r>
            <a:r>
              <a:rPr lang="zh-CN" altLang="en-US" sz="1444">
                <a:solidFill>
                  <a:schemeClr val="tx1">
                    <a:lumMod val="85000"/>
                    <a:lumOff val="15000"/>
                  </a:schemeClr>
                </a:solidFill>
                <a:latin typeface="+mn-ea"/>
                <a:ea typeface="+mn-ea"/>
                <a:sym typeface="DotumChe" panose="020B0609000101010101" pitchFamily="49" charset="-127"/>
              </a:rPr>
              <a:t>参数；</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Eval </a:t>
            </a:r>
            <a:r>
              <a:rPr lang="zh-CN" altLang="en-US" sz="1444">
                <a:solidFill>
                  <a:schemeClr val="tx1">
                    <a:lumMod val="85000"/>
                    <a:lumOff val="15000"/>
                  </a:schemeClr>
                </a:solidFill>
                <a:latin typeface="+mn-ea"/>
                <a:ea typeface="+mn-ea"/>
                <a:sym typeface="DotumChe" panose="020B0609000101010101" pitchFamily="49" charset="-127"/>
              </a:rPr>
              <a:t>类命令，如：</a:t>
            </a:r>
            <a:r>
              <a:rPr lang="en-US" altLang="zh-CN" sz="1444">
                <a:solidFill>
                  <a:schemeClr val="tx1">
                    <a:lumMod val="85000"/>
                    <a:lumOff val="15000"/>
                  </a:schemeClr>
                </a:solidFill>
                <a:latin typeface="+mn-ea"/>
                <a:ea typeface="+mn-ea"/>
                <a:sym typeface="DotumChe" panose="020B0609000101010101" pitchFamily="49" charset="-127"/>
              </a:rPr>
              <a:t>assertEval, storeEval, waitForEval, </a:t>
            </a:r>
            <a:r>
              <a:rPr lang="zh-CN" altLang="en-US" sz="1444">
                <a:solidFill>
                  <a:schemeClr val="tx1">
                    <a:lumMod val="85000"/>
                    <a:lumOff val="15000"/>
                  </a:schemeClr>
                </a:solidFill>
                <a:latin typeface="+mn-ea"/>
                <a:ea typeface="+mn-ea"/>
                <a:sym typeface="DotumChe" panose="020B0609000101010101" pitchFamily="49" charset="-127"/>
              </a:rPr>
              <a:t>等；</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storedVars </a:t>
            </a:r>
            <a:r>
              <a:rPr lang="zh-CN" altLang="en-US" sz="1444">
                <a:solidFill>
                  <a:schemeClr val="tx1">
                    <a:lumMod val="85000"/>
                    <a:lumOff val="15000"/>
                  </a:schemeClr>
                </a:solidFill>
                <a:latin typeface="+mn-ea"/>
                <a:ea typeface="+mn-ea"/>
                <a:sym typeface="DotumChe" panose="020B0609000101010101" pitchFamily="49" charset="-127"/>
              </a:rPr>
              <a:t>数组，字符串索引，非下标索引；</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runScript </a:t>
            </a:r>
            <a:r>
              <a:rPr lang="zh-CN" altLang="en-US" sz="1444">
                <a:solidFill>
                  <a:schemeClr val="tx1">
                    <a:lumMod val="85000"/>
                    <a:lumOff val="15000"/>
                  </a:schemeClr>
                </a:solidFill>
                <a:latin typeface="+mn-ea"/>
                <a:ea typeface="+mn-ea"/>
                <a:sym typeface="DotumChe" panose="020B0609000101010101" pitchFamily="49" charset="-127"/>
              </a:rPr>
              <a:t>命令；</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非</a:t>
            </a:r>
            <a:r>
              <a:rPr lang="en-US" altLang="zh-CN" sz="1444">
                <a:solidFill>
                  <a:schemeClr val="tx1">
                    <a:lumMod val="85000"/>
                    <a:lumOff val="15000"/>
                  </a:schemeClr>
                </a:solidFill>
                <a:latin typeface="+mn-ea"/>
                <a:ea typeface="+mn-ea"/>
                <a:sym typeface="DotumChe" panose="020B0609000101010101" pitchFamily="49" charset="-127"/>
              </a:rPr>
              <a:t> javascript </a:t>
            </a:r>
            <a:r>
              <a:rPr lang="zh-CN" altLang="en-US" sz="1444">
                <a:solidFill>
                  <a:schemeClr val="tx1">
                    <a:lumMod val="85000"/>
                    <a:lumOff val="15000"/>
                  </a:schemeClr>
                </a:solidFill>
                <a:latin typeface="+mn-ea"/>
                <a:ea typeface="+mn-ea"/>
                <a:sym typeface="DotumChe" panose="020B0609000101010101" pitchFamily="49" charset="-127"/>
              </a:rPr>
              <a:t>参数；</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几乎可以用在所有参数上；</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可视为另一种变量；</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语法：</a:t>
            </a:r>
            <a:r>
              <a:rPr lang="en-US" altLang="zh-CN" sz="1444">
                <a:solidFill>
                  <a:schemeClr val="tx1">
                    <a:lumMod val="85000"/>
                    <a:lumOff val="15000"/>
                  </a:schemeClr>
                </a:solidFill>
                <a:latin typeface="+mn-ea"/>
                <a:ea typeface="+mn-ea"/>
                <a:sym typeface="DotumChe" panose="020B0609000101010101" pitchFamily="49" charset="-127"/>
              </a:rPr>
              <a:t>javascript{……}</a:t>
            </a:r>
            <a:r>
              <a:rPr lang="zh-CN" altLang="en-US" sz="1444">
                <a:solidFill>
                  <a:schemeClr val="tx1">
                    <a:lumMod val="85000"/>
                    <a:lumOff val="15000"/>
                  </a:schemeClr>
                </a:solidFill>
                <a:latin typeface="+mn-ea"/>
                <a:ea typeface="+mn-ea"/>
                <a:sym typeface="DotumChe" panose="020B0609000101010101" pitchFamily="49" charset="-127"/>
              </a:rPr>
              <a:t>；</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无</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制作课程中的三个脚本；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1.1 </a:t>
              </a:r>
              <a:r>
                <a:rPr lang="en-US" altLang="zh-CN" sz="1444" dirty="0" err="1">
                  <a:solidFill>
                    <a:srgbClr val="D8D8D8"/>
                  </a:solidFill>
                  <a:latin typeface="+mn-ea"/>
                  <a:ea typeface="+mn-ea"/>
                  <a:sym typeface="DotumChe" panose="020B0609000101010101" pitchFamily="49" charset="-127"/>
                </a:rPr>
                <a:t>javaScript</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脚本计算两个数求和；</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1.2 locator </a:t>
              </a:r>
              <a:r>
                <a:rPr lang="zh-CN" altLang="en-US" sz="1444" dirty="0">
                  <a:solidFill>
                    <a:srgbClr val="D8D8D8"/>
                  </a:solidFill>
                  <a:latin typeface="+mn-ea"/>
                  <a:ea typeface="+mn-ea"/>
                  <a:sym typeface="DotumChe" panose="020B0609000101010101" pitchFamily="49" charset="-127"/>
                </a:rPr>
                <a:t>参数化；</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    1.3 </a:t>
              </a:r>
              <a:r>
                <a:rPr lang="zh-CN" altLang="en-US" sz="1444" dirty="0">
                  <a:solidFill>
                    <a:srgbClr val="D8D8D8"/>
                  </a:solidFill>
                  <a:latin typeface="+mn-ea"/>
                  <a:ea typeface="+mn-ea"/>
                  <a:sym typeface="DotumChe" panose="020B0609000101010101" pitchFamily="49" charset="-127"/>
                </a:rPr>
                <a:t>用户自定义扩展；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学习和补充 </a:t>
              </a:r>
              <a:r>
                <a:rPr lang="en-US" altLang="zh-CN" sz="1444" dirty="0">
                  <a:solidFill>
                    <a:srgbClr val="D8D8D8"/>
                  </a:solidFill>
                  <a:latin typeface="+mn-ea"/>
                  <a:ea typeface="+mn-ea"/>
                  <a:sym typeface="DotumChe" panose="020B0609000101010101" pitchFamily="49" charset="-127"/>
                </a:rPr>
                <a:t>JavaScript </a:t>
              </a:r>
              <a:r>
                <a:rPr lang="zh-CN" altLang="en-US" sz="1444" dirty="0">
                  <a:solidFill>
                    <a:srgbClr val="D8D8D8"/>
                  </a:solidFill>
                  <a:latin typeface="+mn-ea"/>
                  <a:ea typeface="+mn-ea"/>
                  <a:sym typeface="DotumChe" panose="020B0609000101010101" pitchFamily="49" charset="-127"/>
                </a:rPr>
                <a:t>编程的知识；</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默认情况</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所有流程的基础</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能解决大部分问题</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gotoif </a:t>
              </a:r>
              <a:r>
                <a:rPr lang="zh-CN" altLang="en-US" sz="1440">
                  <a:solidFill>
                    <a:srgbClr val="000000"/>
                  </a:solidFill>
                  <a:latin typeface="+mn-ea"/>
                  <a:ea typeface="+mn-ea"/>
                  <a:sym typeface="DotumChe" panose="020B0609000101010101" pitchFamily="49" charset="-127"/>
                </a:rPr>
                <a:t>条件表达式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label</a:t>
              </a: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goto label</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while </a:t>
              </a:r>
              <a:r>
                <a:rPr lang="zh-CN" altLang="en-US" sz="1333">
                  <a:solidFill>
                    <a:srgbClr val="000000"/>
                  </a:solidFill>
                  <a:latin typeface="+mn-ea"/>
                  <a:ea typeface="+mn-ea"/>
                  <a:sym typeface="DotumChe" panose="020B0609000101010101" pitchFamily="49" charset="-127"/>
                </a:rPr>
                <a:t>条件表达式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endwhile</a:t>
              </a:r>
            </a:p>
            <a:p>
              <a:pPr eaLnBrk="1" hangingPunct="1">
                <a:spcAft>
                  <a:spcPts val="667"/>
                </a:spcAft>
                <a:defRPr/>
              </a:pPr>
              <a:r>
                <a:rPr lang="en-US" altLang="zh-CN" sz="1333">
                  <a:solidFill>
                    <a:srgbClr val="000000"/>
                  </a:solidFill>
                  <a:latin typeface="+mn-ea"/>
                  <a:ea typeface="+mn-ea"/>
                  <a:sym typeface="DotumChe" panose="020B0609000101010101" pitchFamily="49" charset="-127"/>
                </a:rPr>
                <a:t>* </a:t>
              </a:r>
              <a:r>
                <a:rPr lang="zh-CN" altLang="en-US" sz="1333">
                  <a:solidFill>
                    <a:srgbClr val="000000"/>
                  </a:solidFill>
                  <a:latin typeface="+mn-ea"/>
                  <a:ea typeface="+mn-ea"/>
                  <a:sym typeface="DotumChe" panose="020B0609000101010101" pitchFamily="49" charset="-127"/>
                </a:rPr>
                <a:t>维护循环变量</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软件测试基础</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HTML</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CSS</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a:t>
              </a:r>
            </a:p>
            <a:p>
              <a:pPr eaLnBrk="1" hangingPunct="1">
                <a:spcAft>
                  <a:spcPts val="667"/>
                </a:spcAft>
                <a:defRPr/>
              </a:pP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入门级</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能完成</a:t>
              </a:r>
              <a:r>
                <a:rPr lang="en-US" altLang="zh-CN" sz="1444" dirty="0">
                  <a:latin typeface="+mn-ea"/>
                  <a:ea typeface="+mn-ea"/>
                  <a:sym typeface="DotumChe" panose="020B0609000101010101" pitchFamily="49" charset="-127"/>
                </a:rPr>
                <a:t>80%</a:t>
              </a:r>
              <a:r>
                <a:rPr lang="zh-CN" altLang="en-US" sz="1444" dirty="0">
                  <a:latin typeface="+mn-ea"/>
                  <a:ea typeface="+mn-ea"/>
                  <a:sym typeface="DotumChe" panose="020B0609000101010101" pitchFamily="49" charset="-127"/>
                </a:rPr>
                <a:t>任务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小型公司</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Lv1 </a:t>
              </a:r>
              <a:r>
                <a:rPr lang="zh-CN" altLang="en-US" sz="1440"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编程语言</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常用类库</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Se WebDriver</a:t>
              </a:r>
              <a:r>
                <a:rPr lang="zh-CN" altLang="en-US" sz="1440" dirty="0">
                  <a:solidFill>
                    <a:srgbClr val="000000"/>
                  </a:solidFill>
                  <a:latin typeface="+mn-ea"/>
                  <a:ea typeface="+mn-ea"/>
                  <a:sym typeface="DotumChe" panose="020B0609000101010101" pitchFamily="49" charset="-127"/>
                </a:rPr>
                <a:t>库</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专业级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所有任务</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中型公司</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Lv2 </a:t>
              </a:r>
              <a:r>
                <a:rPr lang="zh-CN" altLang="en-US" sz="1333"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自动化测试框架</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专业级</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所有任务</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4863</TotalTime>
  <Pages>0</Pages>
  <Words>3554</Words>
  <Characters>0</Characters>
  <Application>Microsoft Office PowerPoint</Application>
  <DocSecurity>0</DocSecurity>
  <PresentationFormat>全屏显示(16:10)</PresentationFormat>
  <Lines>0</Lines>
  <Paragraphs>942</Paragraphs>
  <Slides>66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303</cp:revision>
  <dcterms:created xsi:type="dcterms:W3CDTF">2014-04-14T22:42:00Z</dcterms:created>
  <dcterms:modified xsi:type="dcterms:W3CDTF">2016-11-25T12:45:01Z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